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328" r:id="rId3"/>
    <p:sldId id="329" r:id="rId4"/>
    <p:sldId id="264" r:id="rId5"/>
    <p:sldId id="350" r:id="rId6"/>
    <p:sldId id="351" r:id="rId7"/>
    <p:sldId id="352" r:id="rId8"/>
    <p:sldId id="330" r:id="rId9"/>
    <p:sldId id="268" r:id="rId10"/>
    <p:sldId id="293" r:id="rId11"/>
    <p:sldId id="346" r:id="rId12"/>
    <p:sldId id="259" r:id="rId13"/>
    <p:sldId id="331" r:id="rId14"/>
    <p:sldId id="337" r:id="rId15"/>
    <p:sldId id="318" r:id="rId16"/>
    <p:sldId id="341" r:id="rId17"/>
    <p:sldId id="342" r:id="rId18"/>
    <p:sldId id="343" r:id="rId19"/>
    <p:sldId id="344" r:id="rId20"/>
    <p:sldId id="324" r:id="rId21"/>
    <p:sldId id="321" r:id="rId22"/>
    <p:sldId id="306" r:id="rId23"/>
    <p:sldId id="307" r:id="rId24"/>
    <p:sldId id="308" r:id="rId25"/>
    <p:sldId id="339" r:id="rId26"/>
    <p:sldId id="313" r:id="rId27"/>
    <p:sldId id="312" r:id="rId28"/>
    <p:sldId id="274" r:id="rId29"/>
    <p:sldId id="292" r:id="rId30"/>
    <p:sldId id="332" r:id="rId31"/>
    <p:sldId id="281" r:id="rId32"/>
    <p:sldId id="335" r:id="rId33"/>
    <p:sldId id="333" r:id="rId34"/>
    <p:sldId id="288" r:id="rId35"/>
    <p:sldId id="338" r:id="rId36"/>
    <p:sldId id="261" r:id="rId37"/>
    <p:sldId id="299" r:id="rId38"/>
    <p:sldId id="269" r:id="rId39"/>
    <p:sldId id="334" r:id="rId40"/>
    <p:sldId id="336" r:id="rId41"/>
    <p:sldId id="273" r:id="rId42"/>
    <p:sldId id="297" r:id="rId43"/>
    <p:sldId id="298" r:id="rId44"/>
    <p:sldId id="301" r:id="rId45"/>
    <p:sldId id="304" r:id="rId46"/>
    <p:sldId id="302" r:id="rId47"/>
    <p:sldId id="305" r:id="rId48"/>
    <p:sldId id="322" r:id="rId49"/>
    <p:sldId id="345" r:id="rId50"/>
    <p:sldId id="347" r:id="rId51"/>
    <p:sldId id="348" r:id="rId52"/>
    <p:sldId id="349" r:id="rId53"/>
    <p:sldId id="325" r:id="rId54"/>
    <p:sldId id="326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7368"/>
    <a:srgbClr val="FFA602"/>
    <a:srgbClr val="074B44"/>
    <a:srgbClr val="00F900"/>
    <a:srgbClr val="FF2500"/>
    <a:srgbClr val="07486A"/>
    <a:srgbClr val="00487E"/>
    <a:srgbClr val="081C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63"/>
    <p:restoredTop sz="94647"/>
  </p:normalViewPr>
  <p:slideViewPr>
    <p:cSldViewPr snapToGrid="0">
      <p:cViewPr varScale="1">
        <p:scale>
          <a:sx n="140" d="100"/>
          <a:sy n="140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5F7E3-9094-9B49-A4BA-784DA22BA3E7}" type="datetimeFigureOut">
              <a:rPr lang="es-ES" smtClean="0"/>
              <a:t>20/9/20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ABCD1-E002-B84B-87D1-49F79CEB3E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925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ABCD1-E002-B84B-87D1-49F79CEB3EB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5697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20/9/20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596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20/9/20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201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20/9/20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235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20/9/20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35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20/9/20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348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20/9/20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68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20/9/20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674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20/9/20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089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20/9/20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082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20/9/20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79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20/9/20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243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2AE3E-218C-4ED2-A94E-AD581C87686B}" type="datetimeFigureOut">
              <a:rPr lang="es-ES" smtClean="0"/>
              <a:t>20/9/20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15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github.com/danielredondo/TFM_ciencia_de_datos" TargetMode="External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1783400"/>
          </a:xfrm>
          <a:solidFill>
            <a:srgbClr val="037368"/>
          </a:solidFill>
        </p:spPr>
        <p:txBody>
          <a:bodyPr anchor="ctr">
            <a:normAutofit fontScale="90000"/>
          </a:bodyPr>
          <a:lstStyle/>
          <a:p>
            <a: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Epidemiología y detección de biomarcadores en cáncer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65098-86B1-4EB6-AEF9-2E3E2A62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49" y="2247510"/>
            <a:ext cx="7556499" cy="2457839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s-ES" sz="3600" b="1" dirty="0">
                <a:latin typeface="Franklin Gothic Demi Cond" panose="020B0706030402020204" pitchFamily="34" charset="0"/>
              </a:rPr>
              <a:t>Daniel Redondo Sánchez</a:t>
            </a:r>
          </a:p>
          <a:p>
            <a:pPr>
              <a:lnSpc>
                <a:spcPts val="4500"/>
              </a:lnSpc>
            </a:pPr>
            <a:r>
              <a:rPr lang="es-ES" sz="2200" dirty="0">
                <a:latin typeface="Franklin Gothic Book" panose="020B0503020102020204" pitchFamily="34" charset="0"/>
              </a:rPr>
              <a:t>Máster Universitario Oficial en Ciencia de Datos</a:t>
            </a:r>
            <a:br>
              <a:rPr lang="es-ES" sz="2200" dirty="0">
                <a:latin typeface="Franklin Gothic Book" panose="020B0503020102020204" pitchFamily="34" charset="0"/>
              </a:rPr>
            </a:br>
            <a:r>
              <a:rPr lang="es-ES" sz="2200" dirty="0">
                <a:latin typeface="Franklin Gothic Book" panose="020B0503020102020204" pitchFamily="34" charset="0"/>
              </a:rPr>
              <a:t>e Ingeniería de Computadores. Curso 2019/20.</a:t>
            </a:r>
          </a:p>
          <a:p>
            <a:pPr>
              <a:lnSpc>
                <a:spcPts val="4500"/>
              </a:lnSpc>
            </a:pPr>
            <a:r>
              <a:rPr lang="es-ES" dirty="0">
                <a:solidFill>
                  <a:srgbClr val="037368"/>
                </a:solidFill>
                <a:latin typeface="Franklin Gothic Medium" panose="020B0603020102020204" pitchFamily="34" charset="0"/>
              </a:rPr>
              <a:t>Tutores: Daniel Castillo Secilla, Luis Javier Herrera Maldonado</a:t>
            </a:r>
          </a:p>
          <a:p>
            <a:endParaRPr lang="es-ES" b="1" dirty="0">
              <a:latin typeface="Franklin Gothic Demi Cond" panose="020B07060304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95BA4D-BE2E-2B44-8C36-FE5C94071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547" y="4884526"/>
            <a:ext cx="2062906" cy="19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630091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Partición entrenamiento-test: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75% entrenamiento - 25% test, con balanceo de clases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Métodos de selección de características:</a:t>
            </a:r>
          </a:p>
          <a:p>
            <a:pPr>
              <a:lnSpc>
                <a:spcPct val="100000"/>
              </a:lnSpc>
            </a:pPr>
            <a:r>
              <a:rPr lang="es-ES" sz="2400" dirty="0" err="1"/>
              <a:t>mRMR</a:t>
            </a:r>
            <a:r>
              <a:rPr lang="es-ES" sz="2400" dirty="0"/>
              <a:t> (mínima redundancia, máxima relevancia)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RF (</a:t>
            </a:r>
            <a:r>
              <a:rPr lang="es-ES" sz="2400" i="1" dirty="0" err="1"/>
              <a:t>random</a:t>
            </a:r>
            <a:r>
              <a:rPr lang="es-ES" sz="2400" i="1" dirty="0"/>
              <a:t> </a:t>
            </a:r>
            <a:r>
              <a:rPr lang="es-ES" sz="2400" i="1" dirty="0" err="1"/>
              <a:t>forest</a:t>
            </a:r>
            <a:r>
              <a:rPr lang="es-ES" sz="2400" dirty="0"/>
              <a:t>)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DA (asociación de enfermedades)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Métodos de clasificación: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SVM de </a:t>
            </a:r>
            <a:r>
              <a:rPr lang="es-ES" sz="2400" dirty="0" err="1"/>
              <a:t>kernel</a:t>
            </a:r>
            <a:r>
              <a:rPr lang="es-ES" sz="2400" dirty="0"/>
              <a:t> radial con optimización de coste y gamma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RF (</a:t>
            </a:r>
            <a:r>
              <a:rPr lang="es-ES" sz="2400" i="1" dirty="0" err="1"/>
              <a:t>random</a:t>
            </a:r>
            <a:r>
              <a:rPr lang="es-ES" sz="2400" i="1" dirty="0"/>
              <a:t> </a:t>
            </a:r>
            <a:r>
              <a:rPr lang="es-ES" sz="2400" i="1" dirty="0" err="1"/>
              <a:t>forest</a:t>
            </a:r>
            <a:r>
              <a:rPr lang="es-ES" sz="2400" dirty="0"/>
              <a:t>)</a:t>
            </a:r>
          </a:p>
          <a:p>
            <a:pPr>
              <a:lnSpc>
                <a:spcPct val="100000"/>
              </a:lnSpc>
            </a:pPr>
            <a:r>
              <a:rPr lang="es-ES" sz="2400" dirty="0" err="1"/>
              <a:t>kNN</a:t>
            </a:r>
            <a:r>
              <a:rPr lang="es-ES" sz="2400" dirty="0"/>
              <a:t> (k vecinos más cercanos) con optimización de 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Validación cruzada: </a:t>
            </a:r>
            <a:r>
              <a:rPr lang="es-ES" sz="2400" dirty="0"/>
              <a:t>5-fold</a:t>
            </a:r>
          </a:p>
          <a:p>
            <a:pPr marL="0" indent="0">
              <a:lnSpc>
                <a:spcPct val="100000"/>
              </a:lnSpc>
              <a:buNone/>
            </a:pP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endParaRPr lang="es-ES" sz="24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53076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72630C-1075-4FF8-B365-0EA4FBA0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r="48879"/>
          <a:stretch/>
        </p:blipFill>
        <p:spPr>
          <a:xfrm>
            <a:off x="357808" y="2849682"/>
            <a:ext cx="2266122" cy="3368134"/>
          </a:xfr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F0F384B2-EB1D-4A5D-BAB9-DA18975DACF3}"/>
              </a:ext>
            </a:extLst>
          </p:cNvPr>
          <p:cNvGrpSpPr/>
          <p:nvPr/>
        </p:nvGrpSpPr>
        <p:grpSpPr>
          <a:xfrm>
            <a:off x="671443" y="3246783"/>
            <a:ext cx="1952487" cy="1444486"/>
            <a:chOff x="671443" y="3246783"/>
            <a:chExt cx="1952487" cy="1444486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2493917-4182-4E46-BBFA-7B7EE5F9C30F}"/>
                </a:ext>
              </a:extLst>
            </p:cNvPr>
            <p:cNvSpPr/>
            <p:nvPr/>
          </p:nvSpPr>
          <p:spPr>
            <a:xfrm>
              <a:off x="671443" y="3246783"/>
              <a:ext cx="1952487" cy="927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44C0D63-3AFD-4020-BF39-992B421CF5BE}"/>
                </a:ext>
              </a:extLst>
            </p:cNvPr>
            <p:cNvSpPr/>
            <p:nvPr/>
          </p:nvSpPr>
          <p:spPr>
            <a:xfrm>
              <a:off x="1700696" y="4002156"/>
              <a:ext cx="384313" cy="68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186A260E-08F1-7349-9C3F-0AFB2982BCBC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F8A16EE-C3FD-1545-9E8D-B2BCA5F25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481" y="1575826"/>
            <a:ext cx="5875214" cy="426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37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72630C-1075-4FF8-B365-0EA4FBA0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r="48879"/>
          <a:stretch/>
        </p:blipFill>
        <p:spPr>
          <a:xfrm>
            <a:off x="357808" y="2845265"/>
            <a:ext cx="2266122" cy="3368134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3E74DD8-A34C-412E-A9C0-47DBC513E998}"/>
              </a:ext>
            </a:extLst>
          </p:cNvPr>
          <p:cNvSpPr/>
          <p:nvPr/>
        </p:nvSpPr>
        <p:spPr>
          <a:xfrm>
            <a:off x="2864548" y="3685750"/>
            <a:ext cx="6038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  <a:hlinkClick r:id="rId4"/>
              </a:rPr>
              <a:t>https://github.com/danielredondo/TFM_ciencia_de_datos</a:t>
            </a:r>
            <a:endParaRPr lang="es-ES" sz="1400" dirty="0">
              <a:cs typeface="Courier New" panose="02070309020205020404" pitchFamily="49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3AF3FCC-05BB-6D49-A13C-6F035863465D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EBCAF5E-5F1C-B04B-A82F-C055AE126EE9}"/>
              </a:ext>
            </a:extLst>
          </p:cNvPr>
          <p:cNvSpPr/>
          <p:nvPr/>
        </p:nvSpPr>
        <p:spPr>
          <a:xfrm>
            <a:off x="715617" y="6059510"/>
            <a:ext cx="1369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err="1"/>
              <a:t>xkcd.com</a:t>
            </a:r>
            <a:r>
              <a:rPr lang="es-ES" sz="1400" dirty="0"/>
              <a:t>/2138/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0ADB325-1FD0-4F4C-A4C2-FDB788C5D7E5}"/>
              </a:ext>
            </a:extLst>
          </p:cNvPr>
          <p:cNvSpPr/>
          <p:nvPr/>
        </p:nvSpPr>
        <p:spPr>
          <a:xfrm>
            <a:off x="1810119" y="1599978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F99F070-4BF4-9346-BCDF-065E0B0051B1}"/>
              </a:ext>
            </a:extLst>
          </p:cNvPr>
          <p:cNvSpPr/>
          <p:nvPr/>
        </p:nvSpPr>
        <p:spPr>
          <a:xfrm>
            <a:off x="4302276" y="1604407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9742763-3E42-B44E-86B3-BF63973AA067}"/>
              </a:ext>
            </a:extLst>
          </p:cNvPr>
          <p:cNvSpPr/>
          <p:nvPr/>
        </p:nvSpPr>
        <p:spPr>
          <a:xfrm>
            <a:off x="6778964" y="1599269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D25F67-BE9F-5F4E-9327-E127E98C5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9" y="1353534"/>
            <a:ext cx="1223883" cy="9485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5D1380-B2E8-C84C-8EB4-952AB21D7A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807" y="1111423"/>
            <a:ext cx="1374194" cy="180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C3A0950-CF15-754A-A474-781EE23AB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880" y="1112435"/>
            <a:ext cx="1403240" cy="1620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47F8D64-DCDD-0949-BD21-FC8B84CB7E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349" y="1087507"/>
            <a:ext cx="1794277" cy="1800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12396D4-BCF7-5A4B-9080-86643A2496E8}"/>
              </a:ext>
            </a:extLst>
          </p:cNvPr>
          <p:cNvSpPr txBox="1"/>
          <p:nvPr/>
        </p:nvSpPr>
        <p:spPr>
          <a:xfrm>
            <a:off x="6500414" y="2562358"/>
            <a:ext cx="48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[4]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43F6B8-D1BA-F944-8BB3-AF765DE868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5583" y="4087052"/>
            <a:ext cx="6608417" cy="231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40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919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FC47981-EA80-0D4E-97DA-4108B59A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630091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Se han realizado 4 análisis: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b="1" dirty="0"/>
              <a:t>Colon-recto </a:t>
            </a:r>
            <a:r>
              <a:rPr lang="es-ES" b="1" dirty="0" err="1"/>
              <a:t>biclase</a:t>
            </a:r>
            <a:r>
              <a:rPr lang="es-ES" b="1" dirty="0"/>
              <a:t> (tumor vs tejido sano)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Colon-recto </a:t>
            </a:r>
            <a:r>
              <a:rPr lang="es-ES" dirty="0" err="1"/>
              <a:t>multiclase</a:t>
            </a:r>
            <a:r>
              <a:rPr lang="es-ES" dirty="0"/>
              <a:t> (adenocarcinoma </a:t>
            </a:r>
            <a:r>
              <a:rPr lang="es-ES" dirty="0" err="1"/>
              <a:t>mucinoso</a:t>
            </a:r>
            <a:r>
              <a:rPr lang="es-ES" dirty="0"/>
              <a:t> vs adenocarcinoma vs tejido sano).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Hígado </a:t>
            </a:r>
            <a:r>
              <a:rPr lang="es-ES" dirty="0" err="1"/>
              <a:t>biclase</a:t>
            </a:r>
            <a:r>
              <a:rPr lang="es-ES" dirty="0"/>
              <a:t> (tumor vs tejido sano).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b="1" dirty="0"/>
              <a:t>Hígado </a:t>
            </a:r>
            <a:r>
              <a:rPr lang="es-ES" b="1" dirty="0" err="1"/>
              <a:t>multiclase</a:t>
            </a:r>
            <a:r>
              <a:rPr lang="es-ES" b="1" dirty="0"/>
              <a:t> (adenocarcinoma </a:t>
            </a:r>
            <a:r>
              <a:rPr lang="es-ES" b="1" dirty="0" err="1"/>
              <a:t>mucinoso</a:t>
            </a:r>
            <a:r>
              <a:rPr lang="es-ES" b="1" dirty="0"/>
              <a:t> vs adenocarcinoma vs tejido sano).</a:t>
            </a:r>
          </a:p>
        </p:txBody>
      </p:sp>
    </p:spTree>
    <p:extLst>
      <p:ext uri="{BB962C8B-B14F-4D97-AF65-F5344CB8AC3E}">
        <p14:creationId xmlns:p14="http://schemas.microsoft.com/office/powerpoint/2010/main" val="506434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E77FB4E-4573-154E-949A-5FDE9BB23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53" y="916679"/>
            <a:ext cx="6246891" cy="546603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CAA9653-FDB6-BC4B-9441-9A5116834644}"/>
              </a:ext>
            </a:extLst>
          </p:cNvPr>
          <p:cNvSpPr txBox="1"/>
          <p:nvPr/>
        </p:nvSpPr>
        <p:spPr>
          <a:xfrm>
            <a:off x="0" y="63806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F1-Score</a:t>
            </a:r>
            <a:r>
              <a:rPr lang="es-ES" sz="2000" dirty="0"/>
              <a:t> como medida de evaluación, al ser un problema con </a:t>
            </a:r>
            <a:r>
              <a:rPr lang="es-ES" sz="2000" b="1" dirty="0"/>
              <a:t>desequilibrio de clases</a:t>
            </a:r>
          </a:p>
        </p:txBody>
      </p:sp>
    </p:spTree>
    <p:extLst>
      <p:ext uri="{BB962C8B-B14F-4D97-AF65-F5344CB8AC3E}">
        <p14:creationId xmlns:p14="http://schemas.microsoft.com/office/powerpoint/2010/main" val="3884107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62738"/>
              </p:ext>
            </p:extLst>
          </p:nvPr>
        </p:nvGraphicFramePr>
        <p:xfrm>
          <a:off x="494269" y="2211978"/>
          <a:ext cx="8155460" cy="4183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  <a:latin typeface="+mn-lt"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BEST4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VSTM2A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ETV4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SCN7A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EPOP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COL11A1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RSPO2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RXRG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GLP2R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PHOX2B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C5orf34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SLC39A10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SALL4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DHRS7C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ENC1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POU5F1B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NKX2-3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TNFRSF17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CEMIP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SCN9A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SGCG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TLX1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MDFI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KRT80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WT1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890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A4CD578-B396-2148-A655-EA2A81C467D1}"/>
              </a:ext>
            </a:extLst>
          </p:cNvPr>
          <p:cNvSpPr txBox="1">
            <a:spLocks/>
          </p:cNvSpPr>
          <p:nvPr/>
        </p:nvSpPr>
        <p:spPr>
          <a:xfrm>
            <a:off x="-308918" y="1227909"/>
            <a:ext cx="4393238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F1-Score para RF con 5-fold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El mejor modelo se obtiene con 4 genes elegidos con </a:t>
            </a:r>
            <a:r>
              <a:rPr lang="es-ES" sz="2000" dirty="0" err="1"/>
              <a:t>mRMR</a:t>
            </a:r>
            <a:r>
              <a:rPr lang="es-ES" sz="2000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E22EDEC-0AE1-3347-B5B2-6E9933AE1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895" y="1062444"/>
            <a:ext cx="5556069" cy="555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6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5FE161-B5F8-6C47-A5E9-B14C837A5073}"/>
              </a:ext>
            </a:extLst>
          </p:cNvPr>
          <p:cNvSpPr txBox="1"/>
          <p:nvPr/>
        </p:nvSpPr>
        <p:spPr>
          <a:xfrm>
            <a:off x="0" y="6051162"/>
            <a:ext cx="95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6350">
                  <a:solidFill>
                    <a:schemeClr val="tx1"/>
                  </a:solidFill>
                </a:ln>
                <a:solidFill>
                  <a:srgbClr val="00F900"/>
                </a:solidFill>
              </a:rPr>
              <a:t>Sanos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927AB-7F5F-B140-82C0-9C81BF583E27}"/>
              </a:ext>
            </a:extLst>
          </p:cNvPr>
          <p:cNvSpPr txBox="1"/>
          <p:nvPr/>
        </p:nvSpPr>
        <p:spPr>
          <a:xfrm>
            <a:off x="0" y="3547932"/>
            <a:ext cx="9576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Tumor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5DD89B-CACA-424B-AFF3-11ECDCFE02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5" t="25586" r="10572" b="4151"/>
          <a:stretch/>
        </p:blipFill>
        <p:spPr>
          <a:xfrm>
            <a:off x="1123407" y="1619795"/>
            <a:ext cx="7695782" cy="523820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7566115-CA79-694C-967D-B45333CF0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" t="3190" r="74559" b="77786"/>
          <a:stretch/>
        </p:blipFill>
        <p:spPr>
          <a:xfrm>
            <a:off x="7464489" y="1016377"/>
            <a:ext cx="1277588" cy="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77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48DD691-BE96-964F-B819-7C438395B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4" y="1690632"/>
            <a:ext cx="8133672" cy="500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74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37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73468"/>
              </p:ext>
            </p:extLst>
          </p:nvPr>
        </p:nvGraphicFramePr>
        <p:xfrm>
          <a:off x="504826" y="2202814"/>
          <a:ext cx="8267700" cy="3290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0,05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 vMerge="1">
                  <a:txBody>
                    <a:bodyPr/>
                    <a:lstStyle/>
                    <a:p>
                      <a:pPr algn="ctr" fontAlgn="ctr"/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0,05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17883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4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23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393C2CA-F4E2-B94E-AF81-69397FCF8209}"/>
              </a:ext>
            </a:extLst>
          </p:cNvPr>
          <p:cNvSpPr txBox="1">
            <a:spLocks/>
          </p:cNvSpPr>
          <p:nvPr/>
        </p:nvSpPr>
        <p:spPr>
          <a:xfrm>
            <a:off x="0" y="5630091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Clasificación perfecta con 3 </a:t>
            </a:r>
            <a:r>
              <a:rPr lang="es-ES" sz="2000" b="1" dirty="0" err="1"/>
              <a:t>ó</a:t>
            </a:r>
            <a:r>
              <a:rPr lang="es-ES" sz="2000" b="1" dirty="0"/>
              <a:t> 4 genes</a:t>
            </a:r>
            <a:br>
              <a:rPr lang="es-ES" sz="2000" b="1" dirty="0"/>
            </a:br>
            <a:r>
              <a:rPr lang="es-ES" sz="2000" b="1" dirty="0"/>
              <a:t>en todos los métodos de clasificación.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5A5B125-9518-C64D-9A0A-4645912482B4}"/>
              </a:ext>
            </a:extLst>
          </p:cNvPr>
          <p:cNvCxnSpPr/>
          <p:nvPr/>
        </p:nvCxnSpPr>
        <p:spPr>
          <a:xfrm>
            <a:off x="6448262" y="1996254"/>
            <a:ext cx="790413" cy="0"/>
          </a:xfrm>
          <a:prstGeom prst="straightConnector1">
            <a:avLst/>
          </a:prstGeom>
          <a:ln w="57150">
            <a:solidFill>
              <a:srgbClr val="074B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55E8F3D-105A-DE4F-8A55-19CD671DB3DB}"/>
              </a:ext>
            </a:extLst>
          </p:cNvPr>
          <p:cNvCxnSpPr>
            <a:cxnSpLocks/>
          </p:cNvCxnSpPr>
          <p:nvPr/>
        </p:nvCxnSpPr>
        <p:spPr>
          <a:xfrm flipH="1">
            <a:off x="5582195" y="1996254"/>
            <a:ext cx="792000" cy="0"/>
          </a:xfrm>
          <a:prstGeom prst="straightConnector1">
            <a:avLst/>
          </a:prstGeom>
          <a:ln w="57150">
            <a:solidFill>
              <a:srgbClr val="037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0F4C7F-E95E-374C-8BF0-C31CBB0A3C90}"/>
              </a:ext>
            </a:extLst>
          </p:cNvPr>
          <p:cNvSpPr txBox="1"/>
          <p:nvPr/>
        </p:nvSpPr>
        <p:spPr>
          <a:xfrm>
            <a:off x="6374195" y="1568268"/>
            <a:ext cx="11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74B44"/>
                </a:solidFill>
              </a:rPr>
              <a:t>Validación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140D112-E67D-1D40-9EAA-4640F1812708}"/>
              </a:ext>
            </a:extLst>
          </p:cNvPr>
          <p:cNvSpPr txBox="1"/>
          <p:nvPr/>
        </p:nvSpPr>
        <p:spPr>
          <a:xfrm>
            <a:off x="4191240" y="1568268"/>
            <a:ext cx="225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rgbClr val="037368"/>
                </a:solidFill>
              </a:rPr>
              <a:t>Entrenamiento</a:t>
            </a:r>
          </a:p>
        </p:txBody>
      </p:sp>
    </p:spTree>
    <p:extLst>
      <p:ext uri="{BB962C8B-B14F-4D97-AF65-F5344CB8AC3E}">
        <p14:creationId xmlns:p14="http://schemas.microsoft.com/office/powerpoint/2010/main" val="193152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93753-4510-E54C-98DC-35EBDB0DCD65}"/>
              </a:ext>
            </a:extLst>
          </p:cNvPr>
          <p:cNvGrpSpPr/>
          <p:nvPr/>
        </p:nvGrpSpPr>
        <p:grpSpPr>
          <a:xfrm>
            <a:off x="-1" y="2260941"/>
            <a:ext cx="7739062" cy="2584557"/>
            <a:chOff x="-33338" y="2394291"/>
            <a:chExt cx="7739062" cy="2584557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2606A66-4625-8D4C-8E16-DFE406E7E016}"/>
                </a:ext>
              </a:extLst>
            </p:cNvPr>
            <p:cNvSpPr txBox="1"/>
            <p:nvPr/>
          </p:nvSpPr>
          <p:spPr>
            <a:xfrm>
              <a:off x="-33338" y="2394291"/>
              <a:ext cx="1657350" cy="1646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/>
                <a:t>Tumor</a:t>
              </a:r>
            </a:p>
            <a:p>
              <a:pPr algn="r"/>
              <a:endParaRPr lang="es-ES" dirty="0"/>
            </a:p>
            <a:p>
              <a:pPr algn="r"/>
              <a:endParaRPr lang="es-ES" sz="2000" dirty="0"/>
            </a:p>
            <a:p>
              <a:pPr algn="r"/>
              <a:endParaRPr lang="es-ES" sz="1600" dirty="0"/>
            </a:p>
            <a:p>
              <a:pPr algn="r"/>
              <a:endParaRPr lang="es-ES" sz="1100" dirty="0"/>
            </a:p>
            <a:p>
              <a:pPr algn="r"/>
              <a:r>
                <a:rPr lang="es-ES" dirty="0"/>
                <a:t>Tejido sano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5E14F9-4D94-7A4D-ACC1-72ADE5F223C2}"/>
                </a:ext>
              </a:extLst>
            </p:cNvPr>
            <p:cNvSpPr txBox="1"/>
            <p:nvPr/>
          </p:nvSpPr>
          <p:spPr>
            <a:xfrm>
              <a:off x="3014662" y="4572583"/>
              <a:ext cx="995364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Tumor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89BC2BE-DDC3-F24D-9803-29FBF6BDFFA1}"/>
                </a:ext>
              </a:extLst>
            </p:cNvPr>
            <p:cNvSpPr txBox="1"/>
            <p:nvPr/>
          </p:nvSpPr>
          <p:spPr>
            <a:xfrm>
              <a:off x="6100761" y="4591049"/>
              <a:ext cx="160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Tejido sano</a:t>
              </a:r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043363" y="470391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C1601CA-463E-7C41-A295-1D213604E304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Clasificación perfecta.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B4EABF-8007-A141-ADA6-E934D08D20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b="41327"/>
          <a:stretch/>
        </p:blipFill>
        <p:spPr>
          <a:xfrm>
            <a:off x="1724255" y="1716173"/>
            <a:ext cx="6905394" cy="27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36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62C38E-4837-884A-B339-3B929568A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1124339" y="1227909"/>
            <a:ext cx="6895322" cy="54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1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/>
        </p:nvGraphicFramePr>
        <p:xfrm>
          <a:off x="494269" y="2997976"/>
          <a:ext cx="8155460" cy="3397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ANGPTL6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ANGPTL6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WWTR1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FTLP3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GABRD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BIRC3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PLXDC1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RAB25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STAB2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ROS1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WDR66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BMPER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POLQ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AP2B1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ECM1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KLF6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PTPN13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GDF2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CBFB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SLC31A1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CLEC4G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SPDL1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CLTCL1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6885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8918" y="1227909"/>
            <a:ext cx="4404668" cy="494905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F1-Score para SVM con 5-fold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El mejor modelo se obtiene con 7 genes elegidos con </a:t>
            </a:r>
            <a:r>
              <a:rPr lang="es-ES" sz="2000" dirty="0" err="1"/>
              <a:t>mRMR</a:t>
            </a:r>
            <a:r>
              <a:rPr lang="es-ES" sz="2000" dirty="0"/>
              <a:t>.</a:t>
            </a:r>
            <a:endParaRPr lang="es-ES" sz="2000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D4DCA68-D99F-3C45-98B8-749AF204A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09" y="1113608"/>
            <a:ext cx="5630091" cy="56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81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DFDA00-AD10-5249-BCB8-128FD91CE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2" y="1636876"/>
            <a:ext cx="8342811" cy="513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93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651656"/>
              </p:ext>
            </p:extLst>
          </p:nvPr>
        </p:nvGraphicFramePr>
        <p:xfrm>
          <a:off x="513970" y="2194348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1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0.025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6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92,98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85F71937-2549-C540-AE28-553204603D35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 err="1"/>
              <a:t>mRMR</a:t>
            </a:r>
            <a:r>
              <a:rPr lang="es-ES" sz="2000" b="1" dirty="0"/>
              <a:t> mejor modelo para detectar </a:t>
            </a:r>
            <a:r>
              <a:rPr lang="es-ES" sz="2000" b="1" dirty="0" err="1"/>
              <a:t>biomarcadores</a:t>
            </a:r>
            <a:r>
              <a:rPr lang="es-ES" sz="2000" b="1" dirty="0"/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SVM mejor modelo de clasificación.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B1A8086A-33C6-B643-8572-2FB9E7D56D33}"/>
              </a:ext>
            </a:extLst>
          </p:cNvPr>
          <p:cNvCxnSpPr/>
          <p:nvPr/>
        </p:nvCxnSpPr>
        <p:spPr>
          <a:xfrm>
            <a:off x="6448262" y="1996254"/>
            <a:ext cx="790413" cy="0"/>
          </a:xfrm>
          <a:prstGeom prst="straightConnector1">
            <a:avLst/>
          </a:prstGeom>
          <a:ln w="57150">
            <a:solidFill>
              <a:srgbClr val="074B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DD27D07-D50D-854E-BCD0-2896052F0925}"/>
              </a:ext>
            </a:extLst>
          </p:cNvPr>
          <p:cNvCxnSpPr>
            <a:cxnSpLocks/>
          </p:cNvCxnSpPr>
          <p:nvPr/>
        </p:nvCxnSpPr>
        <p:spPr>
          <a:xfrm flipH="1">
            <a:off x="5582195" y="1996254"/>
            <a:ext cx="792000" cy="0"/>
          </a:xfrm>
          <a:prstGeom prst="straightConnector1">
            <a:avLst/>
          </a:prstGeom>
          <a:ln w="57150">
            <a:solidFill>
              <a:srgbClr val="037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9CAD9524-5A54-654D-8D8A-749650CEBC80}"/>
              </a:ext>
            </a:extLst>
          </p:cNvPr>
          <p:cNvSpPr txBox="1"/>
          <p:nvPr/>
        </p:nvSpPr>
        <p:spPr>
          <a:xfrm>
            <a:off x="6374195" y="1568268"/>
            <a:ext cx="11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74B44"/>
                </a:solidFill>
              </a:rPr>
              <a:t>Validación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664FF4-FFFB-9940-8E40-143D1ED6FBF6}"/>
              </a:ext>
            </a:extLst>
          </p:cNvPr>
          <p:cNvSpPr txBox="1"/>
          <p:nvPr/>
        </p:nvSpPr>
        <p:spPr>
          <a:xfrm>
            <a:off x="4191240" y="1568268"/>
            <a:ext cx="225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rgbClr val="037368"/>
                </a:solidFill>
              </a:rPr>
              <a:t>Entrenamiento</a:t>
            </a:r>
          </a:p>
        </p:txBody>
      </p:sp>
    </p:spTree>
    <p:extLst>
      <p:ext uri="{BB962C8B-B14F-4D97-AF65-F5344CB8AC3E}">
        <p14:creationId xmlns:p14="http://schemas.microsoft.com/office/powerpoint/2010/main" val="266774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606A66-4625-8D4C-8E16-DFE406E7E016}"/>
              </a:ext>
            </a:extLst>
          </p:cNvPr>
          <p:cNvSpPr txBox="1"/>
          <p:nvPr/>
        </p:nvSpPr>
        <p:spPr>
          <a:xfrm>
            <a:off x="307421" y="1670820"/>
            <a:ext cx="205740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Carcinoma </a:t>
            </a:r>
            <a:r>
              <a:rPr lang="es-ES" dirty="0" err="1"/>
              <a:t>hepatocelular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1100" dirty="0"/>
          </a:p>
          <a:p>
            <a:pPr algn="r"/>
            <a:r>
              <a:rPr lang="es-ES" dirty="0" err="1"/>
              <a:t>Colangiocarcinoma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2000" dirty="0"/>
          </a:p>
          <a:p>
            <a:pPr algn="r"/>
            <a:r>
              <a:rPr lang="es-ES" dirty="0"/>
              <a:t>Tejido sano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5E14F9-4D94-7A4D-ACC1-72ADE5F223C2}"/>
              </a:ext>
            </a:extLst>
          </p:cNvPr>
          <p:cNvSpPr txBox="1"/>
          <p:nvPr/>
        </p:nvSpPr>
        <p:spPr>
          <a:xfrm>
            <a:off x="2552700" y="4160074"/>
            <a:ext cx="184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Carcinoma </a:t>
            </a:r>
            <a:r>
              <a:rPr lang="es-ES" dirty="0" err="1"/>
              <a:t>hepatocelular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9BC2BE-DDC3-F24D-9803-29FBF6BDFFA1}"/>
              </a:ext>
            </a:extLst>
          </p:cNvPr>
          <p:cNvSpPr txBox="1"/>
          <p:nvPr/>
        </p:nvSpPr>
        <p:spPr>
          <a:xfrm>
            <a:off x="7143748" y="4162785"/>
            <a:ext cx="160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Tejido sano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test: SVM con 7 genes elegidos con </a:t>
            </a:r>
            <a:r>
              <a:rPr lang="es-ES" sz="2000" b="1" dirty="0" err="1"/>
              <a:t>mRMR</a:t>
            </a:r>
            <a:endParaRPr lang="es-ES" sz="2000" b="1"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B5AD6AA0-FFEE-164D-BE4C-037F5DDEBD3D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Perfecta discriminación entre tumores y tejidos sanos.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Dificultad en distinguir los dos tipos de tumores.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571998" y="471774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3BB261-E4AF-C549-93E0-7A4A225147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2" b="41327"/>
          <a:stretch/>
        </p:blipFill>
        <p:spPr>
          <a:xfrm>
            <a:off x="2309242" y="1558446"/>
            <a:ext cx="6782942" cy="267781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9BD31F2-7058-284B-B7CF-63A0A6942032}"/>
              </a:ext>
            </a:extLst>
          </p:cNvPr>
          <p:cNvSpPr/>
          <p:nvPr/>
        </p:nvSpPr>
        <p:spPr>
          <a:xfrm>
            <a:off x="4748214" y="4160074"/>
            <a:ext cx="1971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dirty="0" err="1"/>
              <a:t>Colangiocarcinoma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440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buNone/>
            </a:pPr>
            <a:r>
              <a:rPr lang="es-ES" sz="4000" dirty="0">
                <a:latin typeface="Lucida Console" panose="020B0609040504020204" pitchFamily="49" charset="0"/>
                <a:cs typeface="Courier New" panose="02070309020205020404" pitchFamily="49" charset="0"/>
              </a:rPr>
              <a:t>biomarkeRs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Es una </a:t>
            </a:r>
            <a:r>
              <a:rPr lang="es-ES" b="1" dirty="0">
                <a:cs typeface="Courier New" panose="02070309020205020404" pitchFamily="49" charset="0"/>
              </a:rPr>
              <a:t>aplicación web </a:t>
            </a:r>
            <a:r>
              <a:rPr lang="es-ES" dirty="0">
                <a:cs typeface="Courier New" panose="02070309020205020404" pitchFamily="49" charset="0"/>
              </a:rPr>
              <a:t>que realiza análisis </a:t>
            </a:r>
            <a:r>
              <a:rPr lang="es-ES" dirty="0" err="1">
                <a:cs typeface="Courier New" panose="02070309020205020404" pitchFamily="49" charset="0"/>
              </a:rPr>
              <a:t>transcriptómicos</a:t>
            </a:r>
            <a:r>
              <a:rPr lang="es-ES" dirty="0">
                <a:cs typeface="Courier New" panose="02070309020205020404" pitchFamily="49" charset="0"/>
              </a:rPr>
              <a:t> basados en machine </a:t>
            </a:r>
            <a:r>
              <a:rPr lang="es-ES" dirty="0" err="1">
                <a:cs typeface="Courier New" panose="02070309020205020404" pitchFamily="49" charset="0"/>
              </a:rPr>
              <a:t>learning</a:t>
            </a:r>
            <a:r>
              <a:rPr lang="es-ES" dirty="0">
                <a:cs typeface="Courier New" panose="02070309020205020404" pitchFamily="49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Útil para </a:t>
            </a:r>
            <a:r>
              <a:rPr lang="es-ES" b="1" dirty="0">
                <a:cs typeface="Courier New" panose="02070309020205020404" pitchFamily="49" charset="0"/>
              </a:rPr>
              <a:t>usuarios sin conocimientos previos de programación</a:t>
            </a:r>
            <a:r>
              <a:rPr lang="es-ES" dirty="0">
                <a:cs typeface="Courier New" panose="02070309020205020404" pitchFamily="49" charset="0"/>
              </a:rPr>
              <a:t>. En inglés para favorecer su uso.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b="1" u="sng" dirty="0">
                <a:cs typeface="Courier New" panose="02070309020205020404" pitchFamily="49" charset="0"/>
              </a:rPr>
              <a:t>Aspectos técnicos: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Basada en {</a:t>
            </a:r>
            <a:r>
              <a:rPr lang="es-ES" dirty="0" err="1">
                <a:cs typeface="Courier New" panose="02070309020205020404" pitchFamily="49" charset="0"/>
              </a:rPr>
              <a:t>shiny</a:t>
            </a:r>
            <a:r>
              <a:rPr lang="es-ES" dirty="0">
                <a:cs typeface="Courier New" panose="02070309020205020404" pitchFamily="49" charset="0"/>
              </a:rPr>
              <a:t>} [5]. Versión web y local.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Mejorada con CSS.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Contiene tablas interactivas con {DT}.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Pantallas de carga con {</a:t>
            </a:r>
            <a:r>
              <a:rPr lang="es-ES" dirty="0" err="1">
                <a:cs typeface="Courier New" panose="02070309020205020404" pitchFamily="49" charset="0"/>
              </a:rPr>
              <a:t>waiter</a:t>
            </a:r>
            <a:r>
              <a:rPr lang="es-ES" dirty="0">
                <a:cs typeface="Courier New" panose="02070309020205020404" pitchFamily="49" charset="0"/>
              </a:rPr>
              <a:t>}.</a:t>
            </a:r>
          </a:p>
          <a:p>
            <a:pPr marL="0" indent="0" algn="just">
              <a:buNone/>
            </a:pPr>
            <a:endParaRPr lang="es-ES" dirty="0">
              <a:cs typeface="Courier New" panose="02070309020205020404" pitchFamily="49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C0C58D3-219B-6940-9B44-B6A0903A8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4759" y="4359347"/>
            <a:ext cx="1775998" cy="205964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8B97AB3-AB69-2B41-818F-CA7C5A9BE196}"/>
              </a:ext>
            </a:extLst>
          </p:cNvPr>
          <p:cNvSpPr/>
          <p:nvPr/>
        </p:nvSpPr>
        <p:spPr>
          <a:xfrm>
            <a:off x="3672259" y="1432951"/>
            <a:ext cx="5245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</a:t>
            </a:r>
            <a:r>
              <a:rPr lang="es-ES" sz="1600" i="1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dredondo.shinyapps.io</a:t>
            </a:r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/biomarkeRs/</a:t>
            </a:r>
          </a:p>
        </p:txBody>
      </p:sp>
    </p:spTree>
    <p:extLst>
      <p:ext uri="{BB962C8B-B14F-4D97-AF65-F5344CB8AC3E}">
        <p14:creationId xmlns:p14="http://schemas.microsoft.com/office/powerpoint/2010/main" val="4286218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6D10B4-51D4-0944-AC90-D9C432CD3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9"/>
          <a:stretch/>
        </p:blipFill>
        <p:spPr>
          <a:xfrm>
            <a:off x="206692" y="2016030"/>
            <a:ext cx="6288714" cy="4529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97D9938B-E1E5-3C45-9CE3-0355DFFCF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buNone/>
            </a:pPr>
            <a:r>
              <a:rPr lang="es-ES" sz="4000" dirty="0">
                <a:latin typeface="Lucida Console" panose="020B0609040504020204" pitchFamily="49" charset="0"/>
                <a:cs typeface="Courier New" panose="02070309020205020404" pitchFamily="49" charset="0"/>
              </a:rPr>
              <a:t>biomarkeRs</a:t>
            </a:r>
          </a:p>
          <a:p>
            <a:pPr marL="0" indent="0" algn="just">
              <a:buNone/>
            </a:pPr>
            <a:endParaRPr lang="es-ES" dirty="0">
              <a:cs typeface="Courier New" panose="02070309020205020404" pitchFamily="49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76B0F1E-63AC-D84E-8327-499F3C2590BB}"/>
              </a:ext>
            </a:extLst>
          </p:cNvPr>
          <p:cNvSpPr/>
          <p:nvPr/>
        </p:nvSpPr>
        <p:spPr>
          <a:xfrm>
            <a:off x="3672259" y="1432951"/>
            <a:ext cx="5245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</a:t>
            </a:r>
            <a:r>
              <a:rPr lang="es-ES" sz="1600" i="1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dredondo.shinyapps.io</a:t>
            </a:r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/biomarkeRs/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A04E856-7A24-42CA-B4DA-741DBA55A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865" y="2016030"/>
            <a:ext cx="2091756" cy="4529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341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512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013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27908"/>
            <a:ext cx="9144001" cy="5630091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dirty="0">
                <a:solidFill>
                  <a:srgbClr val="037368"/>
                </a:solidFill>
              </a:rPr>
              <a:t>Sobre los métodos de selección de características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En general se han obtenido </a:t>
            </a:r>
            <a:r>
              <a:rPr lang="es-ES" b="1" dirty="0"/>
              <a:t>buenos resultados de clasificación con pocos genes para </a:t>
            </a:r>
            <a:r>
              <a:rPr lang="es-ES" b="1" dirty="0" err="1"/>
              <a:t>mRMR</a:t>
            </a:r>
            <a:r>
              <a:rPr lang="es-ES" b="1" dirty="0"/>
              <a:t> y RF</a:t>
            </a:r>
            <a:r>
              <a:rPr lang="es-ES" dirty="0"/>
              <a:t>, lo que tiene muchas ventajas: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poco </a:t>
            </a:r>
            <a:r>
              <a:rPr lang="es-ES" b="1" dirty="0"/>
              <a:t>coste computacional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abaratamiento de </a:t>
            </a:r>
            <a:r>
              <a:rPr lang="es-ES" b="1" dirty="0"/>
              <a:t>costes de recolección</a:t>
            </a:r>
            <a:r>
              <a:rPr lang="es-ES" dirty="0"/>
              <a:t> de información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gran </a:t>
            </a:r>
            <a:r>
              <a:rPr lang="es-ES" b="1" dirty="0" err="1"/>
              <a:t>interpretabilidad</a:t>
            </a:r>
            <a:r>
              <a:rPr lang="es-ES" dirty="0"/>
              <a:t>, buena </a:t>
            </a:r>
            <a:r>
              <a:rPr lang="es-ES" b="1" dirty="0"/>
              <a:t>visualización de datos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Es necesaria una </a:t>
            </a:r>
            <a:r>
              <a:rPr lang="es-ES" b="1" dirty="0"/>
              <a:t>validación externa </a:t>
            </a:r>
            <a:r>
              <a:rPr lang="es-ES" dirty="0"/>
              <a:t>e </a:t>
            </a:r>
            <a:r>
              <a:rPr lang="es-ES" b="1" dirty="0"/>
              <a:t>interpretaciones clínicas</a:t>
            </a:r>
            <a:r>
              <a:rPr lang="es-ES" dirty="0"/>
              <a:t> para establecer de forma clara una asociación gen-enfermedad.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269092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27908"/>
            <a:ext cx="9334005" cy="5630091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dirty="0">
                <a:solidFill>
                  <a:srgbClr val="037368"/>
                </a:solidFill>
              </a:rPr>
              <a:t>Sobre los algoritmos de clasificación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SVM, </a:t>
            </a:r>
            <a:r>
              <a:rPr lang="es-ES" i="1" dirty="0" err="1"/>
              <a:t>random</a:t>
            </a:r>
            <a:r>
              <a:rPr lang="es-ES" i="1" dirty="0"/>
              <a:t> </a:t>
            </a:r>
            <a:r>
              <a:rPr lang="es-ES" i="1" dirty="0" err="1"/>
              <a:t>forest</a:t>
            </a:r>
            <a:r>
              <a:rPr lang="es-ES" i="1" dirty="0"/>
              <a:t> </a:t>
            </a:r>
            <a:r>
              <a:rPr lang="es-ES" dirty="0"/>
              <a:t>y </a:t>
            </a:r>
            <a:r>
              <a:rPr lang="es-ES" dirty="0" err="1"/>
              <a:t>kNN</a:t>
            </a:r>
            <a:r>
              <a:rPr lang="es-ES" dirty="0"/>
              <a:t> obtienen </a:t>
            </a:r>
            <a:r>
              <a:rPr lang="es-ES" b="1" dirty="0"/>
              <a:t>resultados muy similares</a:t>
            </a:r>
            <a:r>
              <a:rPr lang="es-ES" dirty="0"/>
              <a:t>, y consiguen distinguir correctamente entre tejidos tumorales y sanos, con algunos problemas para distinguir entre diferentes tipos de cáncer.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sz="1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La efectividad de los modelos puede favorecer un </a:t>
            </a:r>
            <a:r>
              <a:rPr lang="es-ES" b="1" dirty="0"/>
              <a:t>diagnóstico temprano</a:t>
            </a:r>
            <a:r>
              <a:rPr lang="es-ES" dirty="0"/>
              <a:t>, y por tanto una </a:t>
            </a:r>
            <a:r>
              <a:rPr lang="es-ES" b="1" dirty="0"/>
              <a:t>mejora significativa en el pronóstico </a:t>
            </a:r>
            <a:r>
              <a:rPr lang="es-ES" dirty="0"/>
              <a:t>(mayor efectividad del tratamiento, más supervivencia, mejora de la calidad de vida).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dirty="0"/>
          </a:p>
          <a:p>
            <a:pPr marL="0" indent="0" algn="just">
              <a:lnSpc>
                <a:spcPct val="100000"/>
              </a:lnSpc>
              <a:buNone/>
            </a:pP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312754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00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294811"/>
          </a:xfrm>
        </p:spPr>
        <p:txBody>
          <a:bodyPr lIns="540000" rIns="5400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s-ES" sz="2900" dirty="0"/>
              <a:t>Otros </a:t>
            </a:r>
            <a:r>
              <a:rPr lang="es-ES" sz="2900" b="1" dirty="0"/>
              <a:t>métodos de selección de características </a:t>
            </a:r>
            <a:r>
              <a:rPr lang="es-ES" sz="2900" dirty="0"/>
              <a:t>(p. ej. DARED, DA que añade control de redundancia) y de </a:t>
            </a:r>
            <a:r>
              <a:rPr lang="es-ES" sz="2900" b="1" dirty="0"/>
              <a:t>clasificación</a:t>
            </a:r>
            <a:r>
              <a:rPr lang="es-ES" sz="2900" dirty="0"/>
              <a:t> (p. ej. </a:t>
            </a:r>
            <a:r>
              <a:rPr lang="es-ES" sz="2900" i="1" dirty="0" err="1"/>
              <a:t>ensemble</a:t>
            </a:r>
            <a:r>
              <a:rPr lang="es-ES" sz="2900" dirty="0"/>
              <a:t>).</a:t>
            </a:r>
          </a:p>
          <a:p>
            <a:pPr algn="just">
              <a:lnSpc>
                <a:spcPct val="100000"/>
              </a:lnSpc>
            </a:pPr>
            <a:r>
              <a:rPr lang="es-ES" sz="2900" dirty="0"/>
              <a:t>Combinar análisis de expresión de RNA con análisis de </a:t>
            </a:r>
            <a:r>
              <a:rPr lang="es-ES" sz="2900" b="1" dirty="0" err="1"/>
              <a:t>microRNA</a:t>
            </a:r>
            <a:r>
              <a:rPr lang="es-ES" sz="2900" dirty="0"/>
              <a:t> o </a:t>
            </a:r>
            <a:r>
              <a:rPr lang="es-ES" sz="2900" b="1" dirty="0"/>
              <a:t>alteraciones somáticas</a:t>
            </a:r>
            <a:r>
              <a:rPr lang="es-ES" sz="2900" dirty="0"/>
              <a:t> para mejorar eficiencia.</a:t>
            </a:r>
          </a:p>
          <a:p>
            <a:pPr algn="just">
              <a:lnSpc>
                <a:spcPct val="100000"/>
              </a:lnSpc>
            </a:pPr>
            <a:r>
              <a:rPr lang="es-ES" sz="2900" dirty="0"/>
              <a:t>Mejoras en {</a:t>
            </a:r>
            <a:r>
              <a:rPr lang="es-ES" sz="2900" b="1" i="1" dirty="0" err="1"/>
              <a:t>KnowSeq</a:t>
            </a:r>
            <a:r>
              <a:rPr lang="es-ES" sz="2900" dirty="0"/>
              <a:t>} y </a:t>
            </a:r>
            <a:r>
              <a:rPr lang="es-ES" sz="2400" b="1" i="1" dirty="0" err="1">
                <a:latin typeface="Lucida Console" panose="020B0609040504020204" pitchFamily="49" charset="0"/>
              </a:rPr>
              <a:t>biomarkeRs</a:t>
            </a:r>
            <a:r>
              <a:rPr lang="es-ES" sz="2900" dirty="0"/>
              <a:t>: nuevos gráficos, mejora del </a:t>
            </a:r>
            <a:r>
              <a:rPr lang="es-ES" sz="2900" dirty="0" err="1"/>
              <a:t>tuning</a:t>
            </a:r>
            <a:r>
              <a:rPr lang="es-ES" sz="2900" dirty="0"/>
              <a:t>, redacción de manual de uso, personalización de entrenamiento y test… El </a:t>
            </a:r>
            <a:r>
              <a:rPr lang="es-ES" sz="2900" b="1" dirty="0"/>
              <a:t>código abierto</a:t>
            </a:r>
            <a:r>
              <a:rPr lang="es-ES" sz="2900" dirty="0"/>
              <a:t> favorece la colaboración.</a:t>
            </a:r>
          </a:p>
          <a:p>
            <a:pPr algn="just">
              <a:lnSpc>
                <a:spcPct val="100000"/>
              </a:lnSpc>
            </a:pPr>
            <a:r>
              <a:rPr lang="es-ES" sz="2900" b="1" dirty="0"/>
              <a:t>Artículo científico</a:t>
            </a:r>
            <a:r>
              <a:rPr lang="es-ES" sz="2900" dirty="0"/>
              <a:t> que sintetiza este trabajo.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Líneas abiertas de trabajo</a:t>
            </a:r>
          </a:p>
        </p:txBody>
      </p:sp>
    </p:spTree>
    <p:extLst>
      <p:ext uri="{BB962C8B-B14F-4D97-AF65-F5344CB8AC3E}">
        <p14:creationId xmlns:p14="http://schemas.microsoft.com/office/powerpoint/2010/main" val="1924696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294811"/>
          </a:xfrm>
        </p:spPr>
        <p:txBody>
          <a:bodyPr lIns="540000" rIns="540000">
            <a:noAutofit/>
          </a:bodyPr>
          <a:lstStyle/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ES" sz="2500" dirty="0"/>
              <a:t>Global </a:t>
            </a:r>
            <a:r>
              <a:rPr lang="es-ES" sz="2500" dirty="0" err="1"/>
              <a:t>Cancer</a:t>
            </a:r>
            <a:r>
              <a:rPr lang="es-ES" sz="2500" dirty="0"/>
              <a:t> </a:t>
            </a:r>
            <a:r>
              <a:rPr lang="es-ES" sz="2500" dirty="0" err="1"/>
              <a:t>Observatory</a:t>
            </a:r>
            <a:r>
              <a:rPr lang="es-ES" sz="2500" dirty="0"/>
              <a:t>, </a:t>
            </a:r>
            <a:r>
              <a:rPr lang="es-ES" sz="2500" dirty="0" err="1"/>
              <a:t>Cancer</a:t>
            </a:r>
            <a:r>
              <a:rPr lang="es-ES" sz="2500" dirty="0"/>
              <a:t> </a:t>
            </a:r>
            <a:r>
              <a:rPr lang="es-ES" sz="2500" dirty="0" err="1"/>
              <a:t>Today</a:t>
            </a:r>
            <a:r>
              <a:rPr lang="es-ES" sz="2500" dirty="0"/>
              <a:t>, Organización Mundial de la Salud.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ES" sz="2500" dirty="0"/>
              <a:t>Red Española de Registros de Cáncer (REDECAN). Estimaciones de la incidencia del cáncer en España, 2020. 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ES" sz="2500" dirty="0"/>
              <a:t>Ministerio de Sanidad, Consumo y Bienestar Social. Estadísticas de defunciones según la causa de muerte.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2500" dirty="0" err="1"/>
              <a:t>KnowSeq</a:t>
            </a:r>
            <a:r>
              <a:rPr lang="es-ES" sz="2500" dirty="0"/>
              <a:t> Castillo-</a:t>
            </a:r>
            <a:r>
              <a:rPr lang="es-ES" sz="2500" dirty="0" err="1"/>
              <a:t>Secilla</a:t>
            </a:r>
            <a:r>
              <a:rPr lang="es-ES" sz="2500" dirty="0"/>
              <a:t> D, </a:t>
            </a:r>
            <a:r>
              <a:rPr lang="es-ES" sz="2500" dirty="0" err="1"/>
              <a:t>Galvez</a:t>
            </a:r>
            <a:r>
              <a:rPr lang="es-ES" sz="2500" dirty="0"/>
              <a:t> JM, Carrillo-</a:t>
            </a:r>
            <a:r>
              <a:rPr lang="es-ES" sz="2500" dirty="0" err="1"/>
              <a:t>Perez</a:t>
            </a:r>
            <a:r>
              <a:rPr lang="es-ES" sz="2500" dirty="0"/>
              <a:t> F, Almeida MV, </a:t>
            </a:r>
            <a:r>
              <a:rPr lang="es-ES" sz="2500" dirty="0" err="1"/>
              <a:t>Ortuno</a:t>
            </a:r>
            <a:r>
              <a:rPr lang="es-ES" sz="2500" dirty="0"/>
              <a:t> FM, Herrera LJ, Rojas. I (2020). </a:t>
            </a:r>
            <a:r>
              <a:rPr lang="es-ES" sz="2500" dirty="0" err="1"/>
              <a:t>KnowSeq</a:t>
            </a:r>
            <a:r>
              <a:rPr lang="es-ES" sz="2500" dirty="0"/>
              <a:t>: </a:t>
            </a:r>
            <a:r>
              <a:rPr lang="es-ES" sz="2500" dirty="0" err="1"/>
              <a:t>KnowSeq</a:t>
            </a:r>
            <a:r>
              <a:rPr lang="es-ES" sz="2500" dirty="0"/>
              <a:t> R/</a:t>
            </a:r>
            <a:r>
              <a:rPr lang="es-ES" sz="2500" dirty="0" err="1"/>
              <a:t>Bioc</a:t>
            </a:r>
            <a:r>
              <a:rPr lang="es-ES" sz="2500" dirty="0"/>
              <a:t> </a:t>
            </a:r>
            <a:r>
              <a:rPr lang="es-ES" sz="2500" dirty="0" err="1"/>
              <a:t>package</a:t>
            </a:r>
            <a:r>
              <a:rPr lang="es-ES" sz="2500" dirty="0"/>
              <a:t>: </a:t>
            </a:r>
            <a:r>
              <a:rPr lang="es-ES" sz="2500" dirty="0" err="1"/>
              <a:t>Beyond</a:t>
            </a:r>
            <a:r>
              <a:rPr lang="es-ES" sz="2500" dirty="0"/>
              <a:t> </a:t>
            </a:r>
            <a:r>
              <a:rPr lang="es-ES" sz="2500" dirty="0" err="1"/>
              <a:t>the</a:t>
            </a:r>
            <a:r>
              <a:rPr lang="es-ES" sz="2500" dirty="0"/>
              <a:t> </a:t>
            </a:r>
            <a:r>
              <a:rPr lang="es-ES" sz="2500" dirty="0" err="1"/>
              <a:t>traditional</a:t>
            </a:r>
            <a:r>
              <a:rPr lang="es-ES" sz="2500" dirty="0"/>
              <a:t> RNA-</a:t>
            </a:r>
            <a:r>
              <a:rPr lang="es-ES" sz="2500" dirty="0" err="1"/>
              <a:t>seq</a:t>
            </a:r>
            <a:r>
              <a:rPr lang="es-ES" sz="2500" dirty="0"/>
              <a:t> pipeline.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2500" dirty="0"/>
              <a:t>Winston Chang, </a:t>
            </a:r>
            <a:r>
              <a:rPr lang="es-ES" sz="2500" dirty="0" err="1"/>
              <a:t>Joe</a:t>
            </a:r>
            <a:r>
              <a:rPr lang="es-ES" sz="2500" dirty="0"/>
              <a:t> </a:t>
            </a:r>
            <a:r>
              <a:rPr lang="es-ES" sz="2500" dirty="0" err="1"/>
              <a:t>Cheng</a:t>
            </a:r>
            <a:r>
              <a:rPr lang="es-ES" sz="2500" dirty="0"/>
              <a:t>, JJ </a:t>
            </a:r>
            <a:r>
              <a:rPr lang="es-ES" sz="2500" dirty="0" err="1"/>
              <a:t>Allaire</a:t>
            </a:r>
            <a:r>
              <a:rPr lang="es-ES" sz="2500" dirty="0"/>
              <a:t>, </a:t>
            </a:r>
            <a:r>
              <a:rPr lang="es-ES" sz="2500" dirty="0" err="1"/>
              <a:t>Yihui</a:t>
            </a:r>
            <a:r>
              <a:rPr lang="es-ES" sz="2500" dirty="0"/>
              <a:t> </a:t>
            </a:r>
            <a:r>
              <a:rPr lang="es-ES" sz="2500" dirty="0" err="1"/>
              <a:t>Xie</a:t>
            </a:r>
            <a:r>
              <a:rPr lang="es-ES" sz="2500" dirty="0"/>
              <a:t>, and Jonathan </a:t>
            </a:r>
            <a:r>
              <a:rPr lang="es-ES" sz="2500" dirty="0" err="1"/>
              <a:t>McPher</a:t>
            </a:r>
            <a:r>
              <a:rPr lang="es-ES" sz="2500" dirty="0"/>
              <a:t>- son. </a:t>
            </a:r>
            <a:r>
              <a:rPr lang="es-ES" sz="2500" dirty="0" err="1"/>
              <a:t>shiny</a:t>
            </a:r>
            <a:r>
              <a:rPr lang="es-ES" sz="2500" dirty="0"/>
              <a:t>: Web </a:t>
            </a:r>
            <a:r>
              <a:rPr lang="es-ES" sz="2500" dirty="0" err="1"/>
              <a:t>Application</a:t>
            </a:r>
            <a:r>
              <a:rPr lang="es-ES" sz="2500" dirty="0"/>
              <a:t> Framework </a:t>
            </a:r>
            <a:r>
              <a:rPr lang="es-ES" sz="2500" dirty="0" err="1"/>
              <a:t>for</a:t>
            </a:r>
            <a:r>
              <a:rPr lang="es-ES" sz="2500" dirty="0"/>
              <a:t> R. </a:t>
            </a:r>
            <a:endParaRPr lang="es-ES" sz="2500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561903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1783400"/>
          </a:xfrm>
        </p:spPr>
        <p:txBody>
          <a:bodyPr anchor="ctr">
            <a:normAutofit/>
          </a:bodyPr>
          <a:lstStyle/>
          <a:p>
            <a:r>
              <a:rPr lang="es-ES" sz="4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¡Gracias por la atención!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65098-86B1-4EB6-AEF9-2E3E2A62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49" y="2247510"/>
            <a:ext cx="7556499" cy="2457839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s-ES" sz="3600" b="1" dirty="0">
                <a:latin typeface="Franklin Gothic Demi Cond" panose="020B0706030402020204" pitchFamily="34" charset="0"/>
              </a:rPr>
              <a:t>Daniel Redondo Sánchez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93200B7-9091-F840-8F14-034694EC9088}"/>
              </a:ext>
            </a:extLst>
          </p:cNvPr>
          <p:cNvSpPr/>
          <p:nvPr/>
        </p:nvSpPr>
        <p:spPr>
          <a:xfrm>
            <a:off x="874371" y="4598209"/>
            <a:ext cx="5873933" cy="1952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daniel.redondo.easp@juntadeandalucia.es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@dredondosanchez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danielredondo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896FDF4-4426-3E42-A16F-EE45A210D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094" y="4884526"/>
            <a:ext cx="2062906" cy="197347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FAB73BC-DDD8-CE46-A60E-05EAC900F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5" y="5355723"/>
            <a:ext cx="529976" cy="52997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ECB9DDB-EE73-0449-AC2A-4258CCE686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85" t="8662" r="21222" b="65333"/>
          <a:stretch/>
        </p:blipFill>
        <p:spPr>
          <a:xfrm>
            <a:off x="238458" y="5924931"/>
            <a:ext cx="629250" cy="62554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D09AA00-D51C-574D-A269-F4670AEE2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5" y="4744581"/>
            <a:ext cx="529976" cy="52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57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3599174"/>
          </a:xfrm>
        </p:spPr>
        <p:txBody>
          <a:bodyPr anchor="ctr">
            <a:normAutofit/>
          </a:bodyPr>
          <a:lstStyle/>
          <a:p>
            <a: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  <a:t>Diapositivas</a:t>
            </a:r>
            <a:b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</a:br>
            <a: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  <a:t>adicionales</a:t>
            </a:r>
          </a:p>
        </p:txBody>
      </p:sp>
    </p:spTree>
    <p:extLst>
      <p:ext uri="{BB962C8B-B14F-4D97-AF65-F5344CB8AC3E}">
        <p14:creationId xmlns:p14="http://schemas.microsoft.com/office/powerpoint/2010/main" val="2901025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sz="2600" b="1" dirty="0"/>
              <a:t>Extracción de </a:t>
            </a:r>
            <a:r>
              <a:rPr lang="es-ES" sz="2600" b="1" dirty="0" err="1"/>
              <a:t>DEGs</a:t>
            </a:r>
            <a:r>
              <a:rPr lang="es-ES" sz="2600" b="1" dirty="0"/>
              <a:t> (Genes Diferencialmente Expresados):</a:t>
            </a:r>
          </a:p>
          <a:p>
            <a:r>
              <a:rPr lang="es-ES" sz="2600" dirty="0"/>
              <a:t>p-valor = 0,001</a:t>
            </a:r>
          </a:p>
          <a:p>
            <a:r>
              <a:rPr lang="es-ES" sz="2600" dirty="0"/>
              <a:t>Controlando por efecto </a:t>
            </a:r>
            <a:r>
              <a:rPr lang="es-ES" sz="2600" dirty="0" err="1"/>
              <a:t>batch</a:t>
            </a:r>
            <a:r>
              <a:rPr lang="es-ES" sz="2600" dirty="0"/>
              <a:t> con SVA</a:t>
            </a:r>
          </a:p>
          <a:p>
            <a:r>
              <a:rPr lang="es-ES" sz="2600" dirty="0"/>
              <a:t>Log </a:t>
            </a:r>
            <a:r>
              <a:rPr lang="es-ES" sz="2600" dirty="0" err="1"/>
              <a:t>Fold</a:t>
            </a:r>
            <a:r>
              <a:rPr lang="es-ES" sz="2600" dirty="0"/>
              <a:t> </a:t>
            </a:r>
            <a:r>
              <a:rPr lang="es-ES" sz="2600" dirty="0" err="1"/>
              <a:t>Change</a:t>
            </a:r>
            <a:r>
              <a:rPr lang="es-ES" sz="2600" dirty="0"/>
              <a:t> = 1</a:t>
            </a:r>
          </a:p>
          <a:p>
            <a:endParaRPr lang="es-ES" sz="2600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A0D78F-9358-A248-B81B-5569C4529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84" y="3380982"/>
            <a:ext cx="5912031" cy="30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79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sz="2500" b="1" dirty="0"/>
              <a:t>Algoritmo </a:t>
            </a:r>
            <a:r>
              <a:rPr lang="es-ES" sz="2500" b="1" dirty="0" err="1"/>
              <a:t>mRMR</a:t>
            </a:r>
            <a:r>
              <a:rPr lang="es-ES" sz="2500" b="1" dirty="0"/>
              <a:t> (mínima redundancia, máxima relevancia)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i="1" dirty="0"/>
              <a:t>Etapa inicial:</a:t>
            </a:r>
          </a:p>
          <a:p>
            <a:pPr marL="0" indent="0">
              <a:buNone/>
            </a:pPr>
            <a:r>
              <a:rPr lang="es-ES" sz="2400" dirty="0"/>
              <a:t>Variables seleccionadas = S = Conjunto vacío</a:t>
            </a:r>
          </a:p>
          <a:p>
            <a:pPr marL="0" indent="0">
              <a:buNone/>
            </a:pPr>
            <a:r>
              <a:rPr lang="es-ES" sz="2400" i="1" dirty="0"/>
              <a:t>Paso i:</a:t>
            </a:r>
          </a:p>
          <a:p>
            <a:pPr marL="0" indent="0">
              <a:buNone/>
            </a:pPr>
            <a:r>
              <a:rPr lang="es-ES" sz="2400" dirty="0"/>
              <a:t>Se añade a S la variable X que maximiza: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/>
              <a:t>Donde Y es la variable resultado, e I es la función de información mutua entre dos variables.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25A082D-C291-9148-9929-A14D9FB46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21" b="10331"/>
          <a:stretch/>
        </p:blipFill>
        <p:spPr>
          <a:xfrm>
            <a:off x="1949694" y="4021016"/>
            <a:ext cx="5244612" cy="111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9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5434148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El cáncer es una enfermedad que se caracteriza por una </a:t>
            </a:r>
            <a:r>
              <a:rPr lang="es-ES" b="1" dirty="0"/>
              <a:t>división incontrolada de las células</a:t>
            </a:r>
            <a:r>
              <a:rPr lang="es-ES" dirty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Es uno de los mayores </a:t>
            </a:r>
            <a:r>
              <a:rPr lang="es-ES" b="1" dirty="0"/>
              <a:t>problemas de salud pública</a:t>
            </a:r>
            <a:r>
              <a:rPr lang="es-ES" dirty="0"/>
              <a:t>:</a:t>
            </a:r>
          </a:p>
          <a:p>
            <a:pPr algn="just">
              <a:lnSpc>
                <a:spcPct val="150000"/>
              </a:lnSpc>
            </a:pPr>
            <a:r>
              <a:rPr lang="es-ES" sz="2000" dirty="0"/>
              <a:t>En el mundo: 17 millones de casos y 9,4 millones de defunciones al año [1].</a:t>
            </a:r>
          </a:p>
          <a:p>
            <a:pPr algn="just">
              <a:lnSpc>
                <a:spcPct val="150000"/>
              </a:lnSpc>
            </a:pPr>
            <a:r>
              <a:rPr lang="es-ES" sz="2000" dirty="0"/>
              <a:t>En España: 249.000 casos, 108.000 defunciones anuales [2, 3].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Gracias a análisis genómicos de los pacientes de cáncer se pueden encontrar </a:t>
            </a:r>
            <a:r>
              <a:rPr lang="es-ES" b="1" dirty="0"/>
              <a:t>tratamientos más adecuados </a:t>
            </a:r>
            <a:r>
              <a:rPr lang="es-ES" dirty="0"/>
              <a:t>para cada persona (</a:t>
            </a:r>
            <a:r>
              <a:rPr lang="es-ES" i="1" dirty="0"/>
              <a:t>medicina de precisión</a:t>
            </a:r>
            <a:r>
              <a:rPr lang="es-ES" dirty="0"/>
              <a:t>).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2242604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sz="2500" b="1" dirty="0"/>
              <a:t>Algoritmo RF como algoritmo de selección de características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sz="2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400" dirty="0"/>
              <a:t>La importancia de cada variable se mide como la reducción media en precisión del modelo al </a:t>
            </a:r>
            <a:r>
              <a:rPr lang="es-ES" sz="2400" dirty="0" err="1"/>
              <a:t>aleatorizar</a:t>
            </a:r>
            <a:r>
              <a:rPr lang="es-ES" sz="2400" dirty="0"/>
              <a:t> los valores de la variable manteniendo su distribución.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sz="2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400" b="1" dirty="0"/>
              <a:t>Algoritmo DA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400" dirty="0"/>
              <a:t>Usa una plataforma web (</a:t>
            </a:r>
            <a:r>
              <a:rPr lang="es-ES" sz="2400" i="1" dirty="0" err="1"/>
              <a:t>targetValidation</a:t>
            </a:r>
            <a:r>
              <a:rPr lang="es-ES" sz="2400" dirty="0"/>
              <a:t> de </a:t>
            </a:r>
            <a:r>
              <a:rPr lang="es-ES" sz="2400" i="1" dirty="0"/>
              <a:t>Open Targets</a:t>
            </a:r>
            <a:r>
              <a:rPr lang="es-ES" sz="2400" dirty="0"/>
              <a:t>) para conocer las evidencias científicas sobre asociación gen-enfermedad.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661465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A007839-DBEA-F642-B47E-6A1DFF850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2"/>
          <a:stretch/>
        </p:blipFill>
        <p:spPr>
          <a:xfrm>
            <a:off x="1213977" y="1017844"/>
            <a:ext cx="6716043" cy="536283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B7C0145-93FE-5944-AF5C-1FC595A338A9}"/>
              </a:ext>
            </a:extLst>
          </p:cNvPr>
          <p:cNvSpPr txBox="1"/>
          <p:nvPr/>
        </p:nvSpPr>
        <p:spPr>
          <a:xfrm>
            <a:off x="0" y="63806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F1-Score</a:t>
            </a:r>
            <a:r>
              <a:rPr lang="es-ES" sz="2000" dirty="0"/>
              <a:t> como medida de evaluación, al ser un problema con </a:t>
            </a:r>
            <a:r>
              <a:rPr lang="es-ES" sz="2000" b="1" dirty="0"/>
              <a:t>desequilibrio de clases</a:t>
            </a:r>
          </a:p>
        </p:txBody>
      </p:sp>
    </p:spTree>
    <p:extLst>
      <p:ext uri="{BB962C8B-B14F-4D97-AF65-F5344CB8AC3E}">
        <p14:creationId xmlns:p14="http://schemas.microsoft.com/office/powerpoint/2010/main" val="3969585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35083"/>
              </p:ext>
            </p:extLst>
          </p:nvPr>
        </p:nvGraphicFramePr>
        <p:xfrm>
          <a:off x="494269" y="2997976"/>
          <a:ext cx="8155460" cy="3397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ANGPTL6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ANGPTL6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TERT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THY1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PTH1R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RSPO3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ADAMTS13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ADAMTS13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HOXA13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CELSR3</a:t>
                      </a:r>
                      <a:endParaRPr lang="es-E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BMPER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SIX1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CCNE1</a:t>
                      </a:r>
                      <a:endParaRPr lang="es-E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PRC1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TOP2A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CDH13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CLEC4G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GPC3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C14orf180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VIPR1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SSX1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GABRD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CLEC4M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BUB1B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AP000439.2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OIT3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RET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CEP152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GABRD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ESR1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752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22B84F-704D-5E47-881D-91DE604A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875" y="1104341"/>
            <a:ext cx="5630091" cy="5630091"/>
          </a:xfrm>
          <a:prstGeom prst="rect">
            <a:avLst/>
          </a:prstGeom>
        </p:spPr>
      </p:pic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A4CD578-B396-2148-A655-EA2A81C467D1}"/>
              </a:ext>
            </a:extLst>
          </p:cNvPr>
          <p:cNvSpPr txBox="1">
            <a:spLocks/>
          </p:cNvSpPr>
          <p:nvPr/>
        </p:nvSpPr>
        <p:spPr>
          <a:xfrm>
            <a:off x="-308918" y="1227909"/>
            <a:ext cx="4275438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F1-Score para SVM con 5-fold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El mejor modelo se obtiene con 4 genes elegidos con RF.</a:t>
            </a:r>
          </a:p>
        </p:txBody>
      </p:sp>
    </p:spTree>
    <p:extLst>
      <p:ext uri="{BB962C8B-B14F-4D97-AF65-F5344CB8AC3E}">
        <p14:creationId xmlns:p14="http://schemas.microsoft.com/office/powerpoint/2010/main" val="1620140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64D9E4-49D9-FD4F-AFA8-96A4C07F5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0" t="25954" r="10542" b="1765"/>
          <a:stretch/>
        </p:blipFill>
        <p:spPr>
          <a:xfrm>
            <a:off x="957649" y="1716173"/>
            <a:ext cx="7228702" cy="505172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F5FE161-B5F8-6C47-A5E9-B14C837A5073}"/>
              </a:ext>
            </a:extLst>
          </p:cNvPr>
          <p:cNvSpPr txBox="1"/>
          <p:nvPr/>
        </p:nvSpPr>
        <p:spPr>
          <a:xfrm>
            <a:off x="-2" y="5728945"/>
            <a:ext cx="95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6350">
                  <a:solidFill>
                    <a:schemeClr val="tx1"/>
                  </a:solidFill>
                </a:ln>
                <a:solidFill>
                  <a:srgbClr val="00F900"/>
                </a:solidFill>
              </a:rPr>
              <a:t>Sanos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927AB-7F5F-B140-82C0-9C81BF583E27}"/>
              </a:ext>
            </a:extLst>
          </p:cNvPr>
          <p:cNvSpPr txBox="1"/>
          <p:nvPr/>
        </p:nvSpPr>
        <p:spPr>
          <a:xfrm>
            <a:off x="0" y="3429000"/>
            <a:ext cx="9576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Tumor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CB80D0C-40AF-4D47-8490-DF2575BA59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0" b="10625"/>
          <a:stretch/>
        </p:blipFill>
        <p:spPr>
          <a:xfrm>
            <a:off x="6844981" y="1086487"/>
            <a:ext cx="1298878" cy="6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22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B422F9C-5EE4-E24D-B519-9830F3F55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7" y="1527808"/>
            <a:ext cx="8526162" cy="524686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62508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93753-4510-E54C-98DC-35EBDB0DCD65}"/>
              </a:ext>
            </a:extLst>
          </p:cNvPr>
          <p:cNvGrpSpPr/>
          <p:nvPr/>
        </p:nvGrpSpPr>
        <p:grpSpPr>
          <a:xfrm>
            <a:off x="-1" y="1799460"/>
            <a:ext cx="8601076" cy="3046038"/>
            <a:chOff x="-33338" y="1932810"/>
            <a:chExt cx="8601076" cy="304603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F6D8072-00B8-B343-9A03-C3984A344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8" b="40182"/>
            <a:stretch/>
          </p:blipFill>
          <p:spPr>
            <a:xfrm>
              <a:off x="1624012" y="1932810"/>
              <a:ext cx="6943726" cy="2791589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2606A66-4625-8D4C-8E16-DFE406E7E016}"/>
                </a:ext>
              </a:extLst>
            </p:cNvPr>
            <p:cNvSpPr txBox="1"/>
            <p:nvPr/>
          </p:nvSpPr>
          <p:spPr>
            <a:xfrm>
              <a:off x="-33338" y="2451441"/>
              <a:ext cx="165735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/>
                <a:t>Tumor</a:t>
              </a:r>
            </a:p>
            <a:p>
              <a:pPr algn="r"/>
              <a:endParaRPr lang="es-ES" dirty="0"/>
            </a:p>
            <a:p>
              <a:pPr algn="r"/>
              <a:endParaRPr lang="es-ES" dirty="0"/>
            </a:p>
            <a:p>
              <a:pPr algn="r"/>
              <a:endParaRPr lang="es-ES" dirty="0"/>
            </a:p>
            <a:p>
              <a:pPr algn="r"/>
              <a:endParaRPr lang="es-ES" sz="1100" dirty="0"/>
            </a:p>
            <a:p>
              <a:pPr algn="r"/>
              <a:r>
                <a:rPr lang="es-ES" dirty="0"/>
                <a:t>Tejido sano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5E14F9-4D94-7A4D-ACC1-72ADE5F223C2}"/>
                </a:ext>
              </a:extLst>
            </p:cNvPr>
            <p:cNvSpPr txBox="1"/>
            <p:nvPr/>
          </p:nvSpPr>
          <p:spPr>
            <a:xfrm>
              <a:off x="3014662" y="4572583"/>
              <a:ext cx="995364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Tumor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89BC2BE-DDC3-F24D-9803-29FBF6BDFFA1}"/>
                </a:ext>
              </a:extLst>
            </p:cNvPr>
            <p:cNvSpPr txBox="1"/>
            <p:nvPr/>
          </p:nvSpPr>
          <p:spPr>
            <a:xfrm>
              <a:off x="6100761" y="4591049"/>
              <a:ext cx="160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Tejido sano</a:t>
              </a:r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test: SVM con 4 genes elegidos con RF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043363" y="470391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C1601CA-463E-7C41-A295-1D213604E304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Clasificación perfecta salvo 1 falso positivo.</a:t>
            </a:r>
          </a:p>
        </p:txBody>
      </p:sp>
    </p:spTree>
    <p:extLst>
      <p:ext uri="{BB962C8B-B14F-4D97-AF65-F5344CB8AC3E}">
        <p14:creationId xmlns:p14="http://schemas.microsoft.com/office/powerpoint/2010/main" val="2001099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424723"/>
              </p:ext>
            </p:extLst>
          </p:nvPr>
        </p:nvGraphicFramePr>
        <p:xfrm>
          <a:off x="523114" y="2194348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RF 4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coste = 0.75</a:t>
                      </a:r>
                    </a:p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gamma = 0.1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99,67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99,42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99,5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 err="1">
                          <a:effectLst/>
                        </a:rPr>
                        <a:t>mRMR</a:t>
                      </a:r>
                      <a:r>
                        <a:rPr lang="es-ES" sz="1400" u="none" strike="noStrike" dirty="0">
                          <a:effectLst/>
                        </a:rPr>
                        <a:t> 7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--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99,68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99,43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99,5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RF 2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k = 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99,67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99,42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50E64BD9-2242-CB44-8925-EFF109E75A26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Modelos muy similares, alto poder discriminatorio.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Misma matriz de confusión en test.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EE751CD-68E3-C540-B79D-E8668ED56852}"/>
              </a:ext>
            </a:extLst>
          </p:cNvPr>
          <p:cNvCxnSpPr/>
          <p:nvPr/>
        </p:nvCxnSpPr>
        <p:spPr>
          <a:xfrm>
            <a:off x="6448262" y="1996254"/>
            <a:ext cx="790413" cy="0"/>
          </a:xfrm>
          <a:prstGeom prst="straightConnector1">
            <a:avLst/>
          </a:prstGeom>
          <a:ln w="57150">
            <a:solidFill>
              <a:srgbClr val="074B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E7B1276-F576-E842-BB6E-56B0B3D8918D}"/>
              </a:ext>
            </a:extLst>
          </p:cNvPr>
          <p:cNvCxnSpPr>
            <a:cxnSpLocks/>
          </p:cNvCxnSpPr>
          <p:nvPr/>
        </p:nvCxnSpPr>
        <p:spPr>
          <a:xfrm flipH="1">
            <a:off x="5582195" y="1996254"/>
            <a:ext cx="792000" cy="0"/>
          </a:xfrm>
          <a:prstGeom prst="straightConnector1">
            <a:avLst/>
          </a:prstGeom>
          <a:ln w="57150">
            <a:solidFill>
              <a:srgbClr val="037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81DEFCE-F337-D24E-8BA9-BC5F4B6078C3}"/>
              </a:ext>
            </a:extLst>
          </p:cNvPr>
          <p:cNvSpPr txBox="1"/>
          <p:nvPr/>
        </p:nvSpPr>
        <p:spPr>
          <a:xfrm>
            <a:off x="6374195" y="1568268"/>
            <a:ext cx="11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74B44"/>
                </a:solidFill>
              </a:rPr>
              <a:t>Validación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FE12990-0383-324A-85CB-FE6A4ED9EC85}"/>
              </a:ext>
            </a:extLst>
          </p:cNvPr>
          <p:cNvSpPr txBox="1"/>
          <p:nvPr/>
        </p:nvSpPr>
        <p:spPr>
          <a:xfrm>
            <a:off x="4191240" y="1568268"/>
            <a:ext cx="225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rgbClr val="037368"/>
                </a:solidFill>
              </a:rPr>
              <a:t>Entrenamiento</a:t>
            </a:r>
          </a:p>
        </p:txBody>
      </p:sp>
    </p:spTree>
    <p:extLst>
      <p:ext uri="{BB962C8B-B14F-4D97-AF65-F5344CB8AC3E}">
        <p14:creationId xmlns:p14="http://schemas.microsoft.com/office/powerpoint/2010/main" val="1747638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3CACAC3-5E9F-EB42-ABFA-23A57D39F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96" y="978694"/>
            <a:ext cx="6719207" cy="587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2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783283"/>
              </p:ext>
            </p:extLst>
          </p:nvPr>
        </p:nvGraphicFramePr>
        <p:xfrm>
          <a:off x="494269" y="2211978"/>
          <a:ext cx="8155460" cy="4183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  <a:latin typeface="+mn-lt"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GTF2IRD1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COL11A1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CD79B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GTF2IRD1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SCN4A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MUC2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MUC2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BTK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CLEC3B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CSE1L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BRCA1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KRT80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SCGN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SLC11A1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ROS1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OSBPL3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PVT1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TNFRSF17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SLC39A10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POLQ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GDPD5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CPNE7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FGFR2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CDH3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MDFI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ATP2B3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886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dirty="0"/>
              <a:t>Este trabajo se centra en dos localizaciones anatómicas: hígado y colon-recto.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7980C5-5D96-FB4A-86F7-82364BF6B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16" y="3146033"/>
            <a:ext cx="4040874" cy="35417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622AD69-CA99-1B41-BCAE-9D0FACE2E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5" y="2975775"/>
            <a:ext cx="4480459" cy="371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98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A4CD578-B396-2148-A655-EA2A81C467D1}"/>
              </a:ext>
            </a:extLst>
          </p:cNvPr>
          <p:cNvSpPr txBox="1">
            <a:spLocks/>
          </p:cNvSpPr>
          <p:nvPr/>
        </p:nvSpPr>
        <p:spPr>
          <a:xfrm>
            <a:off x="-308918" y="1227909"/>
            <a:ext cx="4393238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F1-Score para RF con 5-fold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El mejor modelo se obtiene con 9 genes elegidos con </a:t>
            </a:r>
            <a:r>
              <a:rPr lang="es-ES" sz="2000" dirty="0" err="1"/>
              <a:t>mRMR</a:t>
            </a:r>
            <a:r>
              <a:rPr lang="es-ES" sz="2000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CE0399-B370-404D-A5D1-86541C19B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09" y="1148870"/>
            <a:ext cx="5630091" cy="56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7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5FE161-B5F8-6C47-A5E9-B14C837A5073}"/>
              </a:ext>
            </a:extLst>
          </p:cNvPr>
          <p:cNvSpPr txBox="1"/>
          <p:nvPr/>
        </p:nvSpPr>
        <p:spPr>
          <a:xfrm>
            <a:off x="661279" y="5981714"/>
            <a:ext cx="95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6350">
                  <a:solidFill>
                    <a:schemeClr val="tx1"/>
                  </a:solidFill>
                </a:ln>
                <a:solidFill>
                  <a:srgbClr val="00F900"/>
                </a:solidFill>
              </a:rPr>
              <a:t>Sanos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927AB-7F5F-B140-82C0-9C81BF583E27}"/>
              </a:ext>
            </a:extLst>
          </p:cNvPr>
          <p:cNvSpPr txBox="1"/>
          <p:nvPr/>
        </p:nvSpPr>
        <p:spPr>
          <a:xfrm>
            <a:off x="-478827" y="3703983"/>
            <a:ext cx="22802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A602"/>
                </a:solidFill>
              </a:rPr>
              <a:t>Adenocarcinoma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8511EE4-9C8F-4142-A295-23ED13A6BC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2" t="25054" r="10483" b="3095"/>
          <a:stretch/>
        </p:blipFill>
        <p:spPr>
          <a:xfrm>
            <a:off x="1713053" y="1710087"/>
            <a:ext cx="7430946" cy="514791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55EE2C4-42BE-AD41-9C6D-5711BA18F3E5}"/>
              </a:ext>
            </a:extLst>
          </p:cNvPr>
          <p:cNvSpPr txBox="1"/>
          <p:nvPr/>
        </p:nvSpPr>
        <p:spPr>
          <a:xfrm>
            <a:off x="-478827" y="1819615"/>
            <a:ext cx="228021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Adenocarcinoma</a:t>
            </a:r>
          </a:p>
          <a:p>
            <a:pPr algn="r"/>
            <a:r>
              <a:rPr lang="es-ES" b="1" dirty="0" err="1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mucinoso</a:t>
            </a:r>
            <a:endParaRPr lang="es-ES" b="1" dirty="0">
              <a:ln w="3175">
                <a:solidFill>
                  <a:schemeClr val="tx1"/>
                </a:solidFill>
              </a:ln>
              <a:solidFill>
                <a:srgbClr val="FF2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408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AB8FD4-2D58-B449-8E9D-FF03B0889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10" y="1565699"/>
            <a:ext cx="8599989" cy="52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31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659222"/>
              </p:ext>
            </p:extLst>
          </p:nvPr>
        </p:nvGraphicFramePr>
        <p:xfrm>
          <a:off x="504826" y="2198645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 = 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81,61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80,29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87,27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9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82,46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4B2469F-AF55-A34F-8590-6C26F31A0F12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RF mejor modelo de clasificación en base a resultados en entrenamiento.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Poco poder discriminatorio.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6560217-C1A8-D94B-BE70-671D41ECF2A5}"/>
              </a:ext>
            </a:extLst>
          </p:cNvPr>
          <p:cNvCxnSpPr/>
          <p:nvPr/>
        </p:nvCxnSpPr>
        <p:spPr>
          <a:xfrm>
            <a:off x="6448262" y="1996254"/>
            <a:ext cx="790413" cy="0"/>
          </a:xfrm>
          <a:prstGeom prst="straightConnector1">
            <a:avLst/>
          </a:prstGeom>
          <a:ln w="57150">
            <a:solidFill>
              <a:srgbClr val="074B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ACA11BC-FE2B-A241-8D27-1DBC43DB1939}"/>
              </a:ext>
            </a:extLst>
          </p:cNvPr>
          <p:cNvCxnSpPr>
            <a:cxnSpLocks/>
          </p:cNvCxnSpPr>
          <p:nvPr/>
        </p:nvCxnSpPr>
        <p:spPr>
          <a:xfrm flipH="1">
            <a:off x="5582195" y="1996254"/>
            <a:ext cx="792000" cy="0"/>
          </a:xfrm>
          <a:prstGeom prst="straightConnector1">
            <a:avLst/>
          </a:prstGeom>
          <a:ln w="57150">
            <a:solidFill>
              <a:srgbClr val="037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045FE3FC-764A-2C47-92D2-82E169687B25}"/>
              </a:ext>
            </a:extLst>
          </p:cNvPr>
          <p:cNvSpPr txBox="1"/>
          <p:nvPr/>
        </p:nvSpPr>
        <p:spPr>
          <a:xfrm>
            <a:off x="6374195" y="1568268"/>
            <a:ext cx="11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74B44"/>
                </a:solidFill>
              </a:rPr>
              <a:t>Validación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54E4C8E-F1CB-2E4D-A370-D4CBDC91F561}"/>
              </a:ext>
            </a:extLst>
          </p:cNvPr>
          <p:cNvSpPr txBox="1"/>
          <p:nvPr/>
        </p:nvSpPr>
        <p:spPr>
          <a:xfrm>
            <a:off x="4191240" y="1568268"/>
            <a:ext cx="225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rgbClr val="037368"/>
                </a:solidFill>
              </a:rPr>
              <a:t>Entrenamiento</a:t>
            </a:r>
          </a:p>
        </p:txBody>
      </p:sp>
    </p:spTree>
    <p:extLst>
      <p:ext uri="{BB962C8B-B14F-4D97-AF65-F5344CB8AC3E}">
        <p14:creationId xmlns:p14="http://schemas.microsoft.com/office/powerpoint/2010/main" val="14231924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606A66-4625-8D4C-8E16-DFE406E7E016}"/>
              </a:ext>
            </a:extLst>
          </p:cNvPr>
          <p:cNvSpPr txBox="1"/>
          <p:nvPr/>
        </p:nvSpPr>
        <p:spPr>
          <a:xfrm>
            <a:off x="307421" y="1731783"/>
            <a:ext cx="205740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Adenocarcinoma </a:t>
            </a:r>
            <a:r>
              <a:rPr lang="es-ES" dirty="0" err="1"/>
              <a:t>mucinoso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800" dirty="0"/>
          </a:p>
          <a:p>
            <a:pPr algn="r"/>
            <a:r>
              <a:rPr lang="es-ES" dirty="0"/>
              <a:t>Adenocarcinoma</a:t>
            </a:r>
          </a:p>
          <a:p>
            <a:pPr algn="r"/>
            <a:endParaRPr lang="es-ES" dirty="0"/>
          </a:p>
          <a:p>
            <a:pPr algn="r"/>
            <a:endParaRPr lang="es-ES" sz="2000" dirty="0"/>
          </a:p>
          <a:p>
            <a:pPr algn="r"/>
            <a:r>
              <a:rPr lang="es-ES" dirty="0"/>
              <a:t>Tejido sano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5E14F9-4D94-7A4D-ACC1-72ADE5F223C2}"/>
              </a:ext>
            </a:extLst>
          </p:cNvPr>
          <p:cNvSpPr txBox="1"/>
          <p:nvPr/>
        </p:nvSpPr>
        <p:spPr>
          <a:xfrm>
            <a:off x="2552700" y="4221037"/>
            <a:ext cx="184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Adenocarcinoma </a:t>
            </a:r>
            <a:r>
              <a:rPr lang="es-ES" dirty="0" err="1"/>
              <a:t>mucinoso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9BC2BE-DDC3-F24D-9803-29FBF6BDFFA1}"/>
              </a:ext>
            </a:extLst>
          </p:cNvPr>
          <p:cNvSpPr txBox="1"/>
          <p:nvPr/>
        </p:nvSpPr>
        <p:spPr>
          <a:xfrm>
            <a:off x="6791325" y="4223748"/>
            <a:ext cx="215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Tejido sano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test: RF con 9 genes elegidos con </a:t>
            </a:r>
            <a:r>
              <a:rPr lang="es-ES" sz="2000" b="1" dirty="0" err="1"/>
              <a:t>mRMR</a:t>
            </a:r>
            <a:endParaRPr lang="es-ES" sz="20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6466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571998" y="477870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9BD31F2-7058-284B-B7CF-63A0A6942032}"/>
              </a:ext>
            </a:extLst>
          </p:cNvPr>
          <p:cNvSpPr/>
          <p:nvPr/>
        </p:nvSpPr>
        <p:spPr>
          <a:xfrm>
            <a:off x="4805714" y="4211512"/>
            <a:ext cx="1771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Adenocarcinoma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FF577A-C496-E148-80F9-6730F5CE70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b="41833"/>
          <a:stretch/>
        </p:blipFill>
        <p:spPr>
          <a:xfrm>
            <a:off x="2364823" y="1567798"/>
            <a:ext cx="6719832" cy="2627015"/>
          </a:xfrm>
          <a:prstGeom prst="rect">
            <a:avLst/>
          </a:prstGeom>
        </p:spPr>
      </p:pic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DC29916C-20AC-DD4B-BF90-F2CB041DA4AC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Perfecta discriminación entre tumores y tejidos sanos.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Dificultad en distinguir entre los dos tipos de tumores. </a:t>
            </a:r>
          </a:p>
        </p:txBody>
      </p:sp>
    </p:spTree>
    <p:extLst>
      <p:ext uri="{BB962C8B-B14F-4D97-AF65-F5344CB8AC3E}">
        <p14:creationId xmlns:p14="http://schemas.microsoft.com/office/powerpoint/2010/main" val="69241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32DE6CA-68D5-6140-88C5-1DF311988282}"/>
              </a:ext>
            </a:extLst>
          </p:cNvPr>
          <p:cNvCxnSpPr/>
          <p:nvPr/>
        </p:nvCxnSpPr>
        <p:spPr>
          <a:xfrm>
            <a:off x="988418" y="3060915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1EA155C-7410-DF42-907F-522E2BD0EC6B}"/>
              </a:ext>
            </a:extLst>
          </p:cNvPr>
          <p:cNvCxnSpPr/>
          <p:nvPr/>
        </p:nvCxnSpPr>
        <p:spPr>
          <a:xfrm>
            <a:off x="988418" y="4252975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443D8788-28E5-DC4E-9A7A-01A7D2664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31" y="960627"/>
            <a:ext cx="57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95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2EED36C-FD77-9C4B-A70F-0A6D33A7CDD3}"/>
              </a:ext>
            </a:extLst>
          </p:cNvPr>
          <p:cNvCxnSpPr/>
          <p:nvPr/>
        </p:nvCxnSpPr>
        <p:spPr>
          <a:xfrm>
            <a:off x="987987" y="2771317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2AD7052-5118-A641-8534-29F87FE898CE}"/>
              </a:ext>
            </a:extLst>
          </p:cNvPr>
          <p:cNvCxnSpPr/>
          <p:nvPr/>
        </p:nvCxnSpPr>
        <p:spPr>
          <a:xfrm>
            <a:off x="987987" y="3634649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5086AC1-CCB6-724A-A86B-80F1AD2FF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00" y="972457"/>
            <a:ext cx="57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65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10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b="1" dirty="0"/>
              <a:t>Fuente de información: GDC Portal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300" dirty="0"/>
              <a:t>Plataforma web que integra fuentes heterogéneas de datos.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300" dirty="0"/>
              <a:t>Se descargan datos </a:t>
            </a:r>
            <a:r>
              <a:rPr lang="es-ES" sz="2300" dirty="0" err="1"/>
              <a:t>transcriptómicos</a:t>
            </a:r>
            <a:r>
              <a:rPr lang="es-ES" sz="2300" dirty="0"/>
              <a:t> de acceso abierto (RNA-</a:t>
            </a:r>
            <a:r>
              <a:rPr lang="es-ES" sz="2300" dirty="0" err="1"/>
              <a:t>Seq</a:t>
            </a:r>
            <a:r>
              <a:rPr lang="es-ES" sz="2300" dirty="0"/>
              <a:t>).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348AB6-86A4-974C-84CB-5D4EFC83A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03" y="2767148"/>
            <a:ext cx="5546193" cy="39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392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2454</TotalTime>
  <Words>1859</Words>
  <Application>Microsoft Macintosh PowerPoint</Application>
  <PresentationFormat>Presentación en pantalla (4:3)</PresentationFormat>
  <Paragraphs>572</Paragraphs>
  <Slides>54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65" baseType="lpstr">
      <vt:lpstr>Arial</vt:lpstr>
      <vt:lpstr>Calibri</vt:lpstr>
      <vt:lpstr>Calibri Light</vt:lpstr>
      <vt:lpstr>Courier</vt:lpstr>
      <vt:lpstr>Franklin Gothic Book</vt:lpstr>
      <vt:lpstr>Franklin Gothic Demi Cond</vt:lpstr>
      <vt:lpstr>Franklin Gothic Medium</vt:lpstr>
      <vt:lpstr>Franklin Gothic Medium Cond</vt:lpstr>
      <vt:lpstr>Iowan Old Style Roman</vt:lpstr>
      <vt:lpstr>Lucida Console</vt:lpstr>
      <vt:lpstr>Tema de Office</vt:lpstr>
      <vt:lpstr>Epidemiología y detección de biomarcadores en cáncer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 por la atención!</vt:lpstr>
      <vt:lpstr>Diapositivas adicionales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Redondo Sánchez</dc:creator>
  <cp:lastModifiedBy>Daniel Redondo Sánchez</cp:lastModifiedBy>
  <cp:revision>117</cp:revision>
  <dcterms:created xsi:type="dcterms:W3CDTF">2020-09-08T10:40:19Z</dcterms:created>
  <dcterms:modified xsi:type="dcterms:W3CDTF">2020-09-20T10:53:30Z</dcterms:modified>
</cp:coreProperties>
</file>